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56"/>
  </p:notesMasterIdLst>
  <p:sldIdLst>
    <p:sldId id="257" r:id="rId2"/>
    <p:sldId id="258" r:id="rId3"/>
    <p:sldId id="349" r:id="rId4"/>
    <p:sldId id="259" r:id="rId5"/>
    <p:sldId id="313" r:id="rId6"/>
    <p:sldId id="357" r:id="rId7"/>
    <p:sldId id="358" r:id="rId8"/>
    <p:sldId id="359" r:id="rId9"/>
    <p:sldId id="360" r:id="rId10"/>
    <p:sldId id="361" r:id="rId11"/>
    <p:sldId id="362" r:id="rId12"/>
    <p:sldId id="363" r:id="rId13"/>
    <p:sldId id="364" r:id="rId14"/>
    <p:sldId id="365" r:id="rId15"/>
    <p:sldId id="366" r:id="rId16"/>
    <p:sldId id="314" r:id="rId17"/>
    <p:sldId id="311" r:id="rId18"/>
    <p:sldId id="315" r:id="rId19"/>
    <p:sldId id="316" r:id="rId20"/>
    <p:sldId id="312" r:id="rId21"/>
    <p:sldId id="319" r:id="rId22"/>
    <p:sldId id="320" r:id="rId23"/>
    <p:sldId id="321" r:id="rId24"/>
    <p:sldId id="350" r:id="rId25"/>
    <p:sldId id="351" r:id="rId26"/>
    <p:sldId id="317" r:id="rId27"/>
    <p:sldId id="318" r:id="rId28"/>
    <p:sldId id="322" r:id="rId29"/>
    <p:sldId id="323" r:id="rId30"/>
    <p:sldId id="324" r:id="rId31"/>
    <p:sldId id="325" r:id="rId32"/>
    <p:sldId id="326" r:id="rId33"/>
    <p:sldId id="327" r:id="rId34"/>
    <p:sldId id="328" r:id="rId35"/>
    <p:sldId id="329" r:id="rId36"/>
    <p:sldId id="330" r:id="rId37"/>
    <p:sldId id="331" r:id="rId38"/>
    <p:sldId id="367" r:id="rId39"/>
    <p:sldId id="332" r:id="rId40"/>
    <p:sldId id="333" r:id="rId41"/>
    <p:sldId id="334" r:id="rId42"/>
    <p:sldId id="335" r:id="rId43"/>
    <p:sldId id="336" r:id="rId44"/>
    <p:sldId id="352" r:id="rId45"/>
    <p:sldId id="353" r:id="rId46"/>
    <p:sldId id="354" r:id="rId47"/>
    <p:sldId id="355" r:id="rId48"/>
    <p:sldId id="368" r:id="rId49"/>
    <p:sldId id="356" r:id="rId50"/>
    <p:sldId id="369" r:id="rId51"/>
    <p:sldId id="337" r:id="rId52"/>
    <p:sldId id="370" r:id="rId53"/>
    <p:sldId id="371" r:id="rId54"/>
    <p:sldId id="34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7"/>
    <p:restoredTop sz="94729"/>
  </p:normalViewPr>
  <p:slideViewPr>
    <p:cSldViewPr snapToGrid="0" snapToObjects="1">
      <p:cViewPr>
        <p:scale>
          <a:sx n="98" d="100"/>
          <a:sy n="98" d="100"/>
        </p:scale>
        <p:origin x="57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876949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tiff"/></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5.tiff"/><Relationship Id="rId5"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50.tiff"/><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5B86F-3171-0647-A08E-F96D3494CEC7}"/>
              </a:ext>
            </a:extLst>
          </p:cNvPr>
          <p:cNvSpPr>
            <a:spLocks noGrp="1"/>
          </p:cNvSpPr>
          <p:nvPr>
            <p:ph type="ctrTitle"/>
          </p:nvPr>
        </p:nvSpPr>
        <p:spPr/>
        <p:txBody>
          <a:bodyPr/>
          <a:lstStyle/>
          <a:p>
            <a:r>
              <a:rPr lang="en-US" dirty="0"/>
              <a:t>Lecture </a:t>
            </a:r>
            <a:r>
              <a:rPr lang="en-US" dirty="0" smtClean="0"/>
              <a:t>17: 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endParaRPr lang="en-US" sz="2400" dirty="0" smtClean="0"/>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a:t>
            </a:r>
            <a:r>
              <a:rPr lang="en-US" sz="2400" dirty="0" smtClean="0"/>
              <a:t>may </a:t>
            </a:r>
            <a:r>
              <a:rPr lang="en-US" sz="2400" dirty="0"/>
              <a:t>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smtClean="0"/>
              <a:t>Probabilities: </a:t>
            </a:r>
          </a:p>
          <a:p>
            <a:pPr lvl="1">
              <a:spcAft>
                <a:spcPts val="1200"/>
              </a:spcAft>
              <a:buFont typeface="Arial" charset="0"/>
              <a:buChar char="•"/>
            </a:pPr>
            <a:r>
              <a:rPr lang="en-US" sz="2200" dirty="0" smtClean="0"/>
              <a:t>Random Forrest Classifier (and bagging) can return probabilities. </a:t>
            </a:r>
          </a:p>
          <a:p>
            <a:pPr lvl="1">
              <a:spcAft>
                <a:spcPts val="1200"/>
              </a:spcAft>
              <a:buFont typeface="Arial" charset="0"/>
              <a:buChar char="•"/>
            </a:pPr>
            <a:r>
              <a:rPr lang="en-US" sz="2200" b="1" dirty="0" smtClean="0"/>
              <a:t>Question</a:t>
            </a:r>
            <a:r>
              <a:rPr lang="en-US" sz="2200" dirty="0" smtClean="0"/>
              <a:t>: How?</a:t>
            </a:r>
          </a:p>
          <a:p>
            <a:pPr indent="-285738">
              <a:spcAft>
                <a:spcPts val="1200"/>
              </a:spcAft>
            </a:pPr>
            <a:r>
              <a:rPr lang="en-US" sz="2400" b="1" dirty="0" smtClean="0"/>
              <a:t>More questions</a:t>
            </a:r>
          </a:p>
          <a:p>
            <a:pPr marL="800082" lvl="1" indent="-342900">
              <a:spcAft>
                <a:spcPts val="1200"/>
              </a:spcAft>
              <a:buFont typeface="Arial" charset="0"/>
              <a:buChar char="•"/>
            </a:pPr>
            <a:r>
              <a:rPr lang="en-US" sz="2200" dirty="0" smtClean="0"/>
              <a:t>Unbalance dataset?</a:t>
            </a:r>
          </a:p>
          <a:p>
            <a:pPr marL="800082" lvl="1" indent="-342900">
              <a:spcAft>
                <a:spcPts val="1200"/>
              </a:spcAft>
              <a:buFont typeface="Arial" charset="0"/>
              <a:buChar char="•"/>
            </a:pPr>
            <a:r>
              <a:rPr lang="en-US" sz="2200" dirty="0" smtClean="0"/>
              <a:t>Weighted samples? </a:t>
            </a:r>
          </a:p>
          <a:p>
            <a:pPr marL="800082" lvl="1" indent="-342900">
              <a:spcAft>
                <a:spcPts val="1200"/>
              </a:spcAft>
              <a:buFont typeface="Arial" charset="0"/>
              <a:buChar char="•"/>
            </a:pPr>
            <a:r>
              <a:rPr lang="en-US" sz="2200" dirty="0"/>
              <a:t>Categorical </a:t>
            </a:r>
            <a:r>
              <a:rPr lang="en-US" sz="2200" dirty="0" smtClean="0"/>
              <a:t>data</a:t>
            </a:r>
            <a:r>
              <a:rPr lang="en-US" sz="2200" dirty="0"/>
              <a:t>?</a:t>
            </a:r>
            <a:endParaRPr lang="en-US" sz="2200" dirty="0" smtClean="0"/>
          </a:p>
          <a:p>
            <a:pPr marL="800082" lvl="1" indent="-342900">
              <a:spcAft>
                <a:spcPts val="1200"/>
              </a:spcAft>
              <a:buFont typeface="Arial" charset="0"/>
              <a:buChar char="•"/>
            </a:pPr>
            <a:r>
              <a:rPr lang="en-US" sz="2200" dirty="0" smtClean="0"/>
              <a:t>Missing data? </a:t>
            </a:r>
          </a:p>
          <a:p>
            <a:pPr marL="800082" lvl="1" indent="-342900">
              <a:spcAft>
                <a:spcPts val="1200"/>
              </a:spcAft>
              <a:buFont typeface="Arial" charset="0"/>
              <a:buChar char="•"/>
            </a:pPr>
            <a:r>
              <a:rPr lang="en-US" sz="2200" dirty="0" smtClean="0"/>
              <a:t>Different implementations</a:t>
            </a:r>
            <a:r>
              <a:rPr lang="en-US" sz="2200" dirty="0"/>
              <a:t>?</a:t>
            </a:r>
            <a:r>
              <a:rPr lang="en-US" sz="2200" dirty="0" smtClean="0"/>
              <a:t> </a:t>
            </a:r>
            <a:endParaRPr lang="en-US" sz="2200" dirty="0"/>
          </a:p>
          <a:p>
            <a:pPr indent="-285738">
              <a:spcAft>
                <a:spcPts val="1200"/>
              </a:spcAft>
            </a:pPr>
            <a:endParaRPr lang="en-US" sz="2400"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dirty="0"/>
          </a:p>
        </p:txBody>
      </p:sp>
      <p:sp>
        <p:nvSpPr>
          <p:cNvPr id="5" name="TextBox 4"/>
          <p:cNvSpPr txBox="1"/>
          <p:nvPr/>
        </p:nvSpPr>
        <p:spPr>
          <a:xfrm>
            <a:off x="2988054" y="3709851"/>
            <a:ext cx="7665432" cy="584775"/>
          </a:xfrm>
          <a:prstGeom prst="rect">
            <a:avLst/>
          </a:prstGeom>
          <a:solidFill>
            <a:schemeClr val="tx2">
              <a:lumMod val="20000"/>
              <a:lumOff val="80000"/>
            </a:schemeClr>
          </a:solidFill>
        </p:spPr>
        <p:txBody>
          <a:bodyPr wrap="none" rtlCol="0">
            <a:spAutoFit/>
          </a:bodyPr>
          <a:lstStyle/>
          <a:p>
            <a:r>
              <a:rPr lang="en-US" sz="3200" dirty="0" smtClean="0"/>
              <a:t>GO TO THE ADVANCED TOPICS LATER TODAY </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049698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xmlns=""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a:t>
                </a:r>
                <a:r>
                  <a:rPr lang="en-US" sz="2300" dirty="0"/>
                  <a:t>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endParaRPr lang="en-US" sz="2300" dirty="0"/>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smtClean="0"/>
              <a:t>CS109B, STAT121B, AC209B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a:t>
            </a:r>
            <a:r>
              <a:rPr lang="en-US" sz="2400" b="1" i="1" dirty="0" smtClean="0"/>
              <a:t>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a16="http://schemas.microsoft.com/office/drawing/2014/main" xmlns=""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xmlns=""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a16="http://schemas.microsoft.com/office/drawing/2014/main" xmlns=""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a16="http://schemas.microsoft.com/office/drawing/2014/main" xmlns=""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xmlns=""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1200120" lvl="1" indent="-457200">
              <a:spcAft>
                <a:spcPts val="1800"/>
              </a:spcAft>
              <a:buFont typeface="Arial" charset="0"/>
              <a:buChar char="•"/>
            </a:pPr>
            <a:r>
              <a:rPr lang="en-US" dirty="0" smtClean="0"/>
              <a:t>Finish Random Forest</a:t>
            </a:r>
          </a:p>
          <a:p>
            <a:pPr marL="457200" indent="-457200">
              <a:spcAft>
                <a:spcPts val="1800"/>
              </a:spcAft>
              <a:buFont typeface="Arial" charset="0"/>
              <a:buChar char="•"/>
            </a:pPr>
            <a:r>
              <a:rPr lang="en-US" dirty="0" smtClean="0"/>
              <a:t>Boosting</a:t>
            </a:r>
          </a:p>
          <a:p>
            <a:pPr marL="1200120" lvl="1" indent="-457200">
              <a:spcAft>
                <a:spcPts val="1800"/>
              </a:spcAft>
              <a:buFont typeface="Arial" charset="0"/>
              <a:buChar char="•"/>
            </a:pPr>
            <a:r>
              <a:rPr lang="en-US" dirty="0" smtClean="0"/>
              <a:t>Gradient Boosting</a:t>
            </a:r>
            <a:endParaRPr lang="en-US" dirty="0"/>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t>
            </a:r>
            <a:r>
              <a:rPr lang="en-US" sz="2200" dirty="0" smtClean="0"/>
              <a:t>Algorithm</a:t>
            </a:r>
          </a:p>
          <a:p>
            <a:pPr marL="1200120" lvl="1" indent="-457200">
              <a:spcAft>
                <a:spcPts val="1800"/>
              </a:spcAft>
              <a:buFont typeface="Arial" charset="0"/>
              <a:buChar char="•"/>
            </a:pPr>
            <a:r>
              <a:rPr lang="en-US" dirty="0" err="1" smtClean="0"/>
              <a:t>AdaBoost</a:t>
            </a:r>
            <a:endParaRPr lang="en-US" sz="24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4" name="Picture 3">
            <a:extLst>
              <a:ext uri="{FF2B5EF4-FFF2-40B4-BE49-F238E27FC236}">
                <a16:creationId xmlns:a16="http://schemas.microsoft.com/office/drawing/2014/main" xmlns=""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xmlns=""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xmlns=""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xmlns=""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xmlns=""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20761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charset="0"/>
                            <a:ea typeface="Cambria Math" panose="02040503050406030204" pitchFamily="18" charset="0"/>
                          </a:rPr>
                        </m:ctrlPr>
                      </m:sSubPr>
                      <m:e>
                        <m:acc>
                          <m:accPr>
                            <m:chr m:val="̂"/>
                            <m:ctrlPr>
                              <a:rPr lang="en-US" sz="2400" b="0" i="1" smtClean="0">
                                <a:latin typeface="Cambria Math"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xmlns=""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endParaRPr lang="en-US" sz="2400" dirty="0" smtClean="0"/>
              </a:p>
              <a:p>
                <a14:m>
                  <m:oMathPara xmlns:m="http://schemas.openxmlformats.org/officeDocument/2006/math">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smtClean="0"/>
                  <a:t>That </a:t>
                </a:r>
                <a:r>
                  <a:rPr lang="en-US" sz="2400" dirty="0"/>
                  <a:t>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4352085" y="2839385"/>
                <a:ext cx="37907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start with lending data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simple decision tree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errors are weighted higher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2nd  tree with weighted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combine the trees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5793940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re-weight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r>
              <a:rPr lang="en-US" dirty="0" err="1" smtClean="0"/>
              <a:t>etc</a:t>
            </a:r>
            <a:r>
              <a:rPr lang="en-US" dirty="0" smtClean="0"/>
              <a:t>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9745002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0BB6E14F-CE8B-2E43-A4A5-84BDFAA1B283}"/>
              </a:ext>
            </a:extLst>
          </p:cNvPr>
          <p:cNvPicPr>
            <a:picLocks noChangeAspect="1"/>
          </p:cNvPicPr>
          <p:nvPr/>
        </p:nvPicPr>
        <p:blipFill>
          <a:blip r:embed="rId3"/>
          <a:stretch>
            <a:fillRect/>
          </a:stretch>
        </p:blipFill>
        <p:spPr>
          <a:xfrm>
            <a:off x="2178050" y="4373302"/>
            <a:ext cx="7835900" cy="1320800"/>
          </a:xfrm>
          <a:prstGeom prst="rect">
            <a:avLst/>
          </a:prstGeom>
        </p:spPr>
      </p:pic>
      <p:pic>
        <p:nvPicPr>
          <p:cNvPr id="6" name="Picture 5">
            <a:extLst>
              <a:ext uri="{FF2B5EF4-FFF2-40B4-BE49-F238E27FC236}">
                <a16:creationId xmlns:a16="http://schemas.microsoft.com/office/drawing/2014/main" xmlns="" id="{9036D19A-FFE0-4F40-828C-EBAE14D41A24}"/>
              </a:ext>
            </a:extLst>
          </p:cNvPr>
          <p:cNvPicPr>
            <a:picLocks noChangeAspect="1"/>
          </p:cNvPicPr>
          <p:nvPr/>
        </p:nvPicPr>
        <p:blipFill>
          <a:blip r:embed="rId4"/>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dirty="0" smtClean="0"/>
              <a:t>There are few implementations on boosting: </a:t>
            </a:r>
          </a:p>
          <a:p>
            <a:pPr marL="457200" indent="-457200">
              <a:spcAft>
                <a:spcPts val="1200"/>
              </a:spcAft>
              <a:buFont typeface="Arial" charset="0"/>
              <a:buChar char="•"/>
            </a:pPr>
            <a:r>
              <a:rPr lang="en-US" sz="2400" dirty="0" err="1" smtClean="0"/>
              <a:t>XGBoost</a:t>
            </a:r>
            <a:r>
              <a:rPr lang="en-US" sz="2400" dirty="0" smtClean="0"/>
              <a:t>:  An </a:t>
            </a:r>
            <a:r>
              <a:rPr lang="en-US" sz="2400" dirty="0"/>
              <a:t>efficient Gradient Boosting Decision</a:t>
            </a:r>
            <a:r>
              <a:rPr lang="en-US" sz="2400" dirty="0" smtClean="0"/>
              <a:t> </a:t>
            </a:r>
          </a:p>
          <a:p>
            <a:pPr marL="457200" indent="-457200">
              <a:spcAft>
                <a:spcPts val="1200"/>
              </a:spcAft>
              <a:buFont typeface="Arial" charset="0"/>
              <a:buChar char="•"/>
            </a:pPr>
            <a:r>
              <a:rPr lang="en-US" sz="2400" dirty="0" smtClean="0"/>
              <a:t>LGBM: </a:t>
            </a:r>
            <a:r>
              <a:rPr lang="en-US" sz="2400" dirty="0"/>
              <a:t>Light Gradient Boosted Machines. It is a library for training GBMs developed by Microsoft, and it competes with </a:t>
            </a:r>
            <a:r>
              <a:rPr lang="en-US" sz="2400" dirty="0" err="1" smtClean="0"/>
              <a:t>XGBoost</a:t>
            </a:r>
            <a:endParaRPr lang="en-US" sz="2400" dirty="0" smtClean="0"/>
          </a:p>
          <a:p>
            <a:pPr marL="457200" indent="-457200">
              <a:spcAft>
                <a:spcPts val="1200"/>
              </a:spcAft>
              <a:buFont typeface="Arial" charset="0"/>
              <a:buChar char="•"/>
            </a:pPr>
            <a:r>
              <a:rPr lang="en-US" sz="2400" dirty="0" err="1" smtClean="0"/>
              <a:t>CatBoost</a:t>
            </a:r>
            <a:r>
              <a:rPr lang="en-US" sz="2400" dirty="0" smtClean="0"/>
              <a:t>: </a:t>
            </a:r>
            <a:r>
              <a:rPr lang="en-US" sz="2400" dirty="0"/>
              <a:t>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smtClean="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sz="2400" dirty="0" smtClean="0"/>
              <a:t>Increasing the number of </a:t>
            </a:r>
            <a:r>
              <a:rPr lang="en-US" sz="2400" b="1" i="1" dirty="0" smtClean="0"/>
              <a:t>trees</a:t>
            </a:r>
            <a:r>
              <a:rPr lang="en-US" sz="2400" dirty="0"/>
              <a:t> </a:t>
            </a:r>
            <a:r>
              <a:rPr lang="en-US" sz="2400" dirty="0" smtClean="0"/>
              <a:t>can lead to overfitting.</a:t>
            </a:r>
          </a:p>
          <a:p>
            <a:pPr>
              <a:spcAft>
                <a:spcPts val="1200"/>
              </a:spcAft>
            </a:pPr>
            <a:endParaRPr lang="en-US" sz="2400" dirty="0"/>
          </a:p>
          <a:p>
            <a:pPr>
              <a:spcAft>
                <a:spcPts val="1200"/>
              </a:spcAft>
            </a:pPr>
            <a:r>
              <a:rPr lang="en-US" sz="2400" b="1" dirty="0" smtClean="0"/>
              <a:t>Question</a:t>
            </a:r>
            <a:r>
              <a:rPr lang="en-US" sz="2400" dirty="0" smtClean="0"/>
              <a:t>: Why?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20323442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smtClean="0"/>
              <a:t>the </a:t>
            </a:r>
            <a:r>
              <a:rPr lang="en-US" sz="2400" dirty="0"/>
              <a:t>number of predictors to randomly select at each split </a:t>
            </a:r>
          </a:p>
          <a:p>
            <a:pPr marL="1200120" lvl="1" indent="-457200">
              <a:spcAft>
                <a:spcPts val="2400"/>
              </a:spcAft>
              <a:buSzPct val="90000"/>
              <a:buFont typeface="+mj-lt"/>
              <a:buAutoNum type="arabicPeriod"/>
            </a:pPr>
            <a:r>
              <a:rPr lang="en-US" sz="2400" dirty="0" smtClean="0"/>
              <a:t>the </a:t>
            </a:r>
            <a:r>
              <a:rPr lang="en-US" sz="2400" dirty="0"/>
              <a:t>total number of trees in the ensemble </a:t>
            </a:r>
          </a:p>
          <a:p>
            <a:pPr marL="1200120" lvl="1" indent="-457200">
              <a:spcAft>
                <a:spcPts val="2400"/>
              </a:spcAft>
              <a:buSzPct val="90000"/>
              <a:buFont typeface="+mj-lt"/>
              <a:buAutoNum type="arabicPeriod"/>
            </a:pPr>
            <a:r>
              <a:rPr lang="en-US" sz="2400" dirty="0" smtClean="0"/>
              <a:t>the </a:t>
            </a:r>
            <a:r>
              <a:rPr lang="en-US" sz="2400" dirty="0"/>
              <a:t>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smtClean="0"/>
                  <a:t>There are standard (default) values for each of random forest hyper-parameters recommended by long time practitioners, but generally these parameters should be tuned through </a:t>
                </a:r>
                <a:r>
                  <a:rPr lang="en-US" sz="2400" b="1" dirty="0" smtClean="0"/>
                  <a:t>OOB</a:t>
                </a:r>
                <a:r>
                  <a:rPr lang="en-US" sz="2400" dirty="0" smtClean="0"/>
                  <a:t> </a:t>
                </a:r>
                <a:r>
                  <a:rPr lang="en-US" sz="2400" dirty="0"/>
                  <a:t>(making them data and problem dependent). </a:t>
                </a:r>
                <a:endParaRPr lang="en-US" sz="2400" dirty="0" smtClean="0"/>
              </a:p>
              <a:p>
                <a:pPr marL="0" lvl="1" indent="0">
                  <a:spcAft>
                    <a:spcPts val="1800"/>
                  </a:spcAft>
                  <a:buNone/>
                </a:pPr>
                <a:r>
                  <a:rPr lang="en-US" dirty="0" smtClean="0"/>
                  <a:t>e.g. number </a:t>
                </a:r>
                <a:r>
                  <a:rPr lang="en-US" dirty="0"/>
                  <a:t>of predictors to randomly select at each </a:t>
                </a:r>
                <a:r>
                  <a:rPr lang="en-US" dirty="0" smtClean="0"/>
                  <a:t>split: </a:t>
                </a:r>
              </a:p>
              <a:p>
                <a:pPr marL="342900" lvl="1" indent="-342900">
                  <a:spcAft>
                    <a:spcPts val="1800"/>
                  </a:spcAft>
                </a:pPr>
                <a:r>
                  <a:rPr lang="en-US" dirty="0"/>
                  <a:t>	</a:t>
                </a:r>
                <a:r>
                  <a:rPr lang="en-US" dirty="0" smtClean="0"/>
                  <a:t>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smtClean="0"/>
                  <a:t> for classification</a:t>
                </a:r>
              </a:p>
              <a:p>
                <a:pPr marL="342900" lvl="1" indent="-342900">
                  <a:spcAft>
                    <a:spcPts val="1800"/>
                  </a:spcAft>
                </a:pPr>
                <a:r>
                  <a:rPr lang="en-US" dirty="0"/>
                  <a:t>	</a:t>
                </a:r>
                <a:r>
                  <a:rPr lang="en-US" dirty="0" smtClean="0"/>
                  <a:t>	</a:t>
                </a:r>
                <a14:m>
                  <m:oMath xmlns:m="http://schemas.openxmlformats.org/officeDocument/2006/math">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smtClean="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smtClean="0"/>
                  <a:t>Same as with Bagging: </a:t>
                </a:r>
              </a:p>
              <a:p>
                <a:pPr>
                  <a:spcAft>
                    <a:spcPts val="1800"/>
                  </a:spcAft>
                </a:pPr>
                <a:r>
                  <a:rPr lang="en-US" sz="2400" dirty="0" smtClean="0"/>
                  <a:t>Calculate </a:t>
                </a:r>
                <a:r>
                  <a:rPr lang="en-US" sz="2400" dirty="0"/>
                  <a:t>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a:t>
                </a:r>
                <a:r>
                  <a:rPr lang="en-US" sz="2400" dirty="0"/>
                  <a: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3891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smtClean="0">
                    <a:latin typeface="Karla" charset="0"/>
                    <a:ea typeface="Karla" charset="0"/>
                    <a:cs typeface="Karla" charset="0"/>
                  </a:rPr>
                  <a:t>Alternative:</a:t>
                </a:r>
              </a:p>
              <a:p>
                <a:pPr marL="342900" indent="-342900">
                  <a:spcAft>
                    <a:spcPts val="1200"/>
                  </a:spcAft>
                  <a:buFont typeface="Arial" charset="0"/>
                  <a:buChar char="•"/>
                </a:pPr>
                <a:r>
                  <a:rPr lang="en-US" sz="2400" dirty="0" smtClean="0">
                    <a:latin typeface="Karla" charset="0"/>
                    <a:ea typeface="Karla" charset="0"/>
                    <a:cs typeface="Karla" charset="0"/>
                  </a:rPr>
                  <a:t>Record </a:t>
                </a:r>
                <a:r>
                  <a:rPr lang="en-US" sz="2400" dirty="0" smtClean="0">
                    <a:latin typeface="Karla" charset="0"/>
                    <a:ea typeface="Karla" charset="0"/>
                    <a:cs typeface="Karla" charset="0"/>
                  </a:rPr>
                  <a:t>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smtClean="0">
                    <a:latin typeface="Karla" charset="0"/>
                    <a:ea typeface="Karla" charset="0"/>
                    <a:cs typeface="Karla" charset="0"/>
                  </a:rPr>
                  <a:t>Randomly </a:t>
                </a:r>
                <a:r>
                  <a:rPr lang="en-US" sz="2400" dirty="0">
                    <a:latin typeface="Karla" charset="0"/>
                    <a:ea typeface="Karla" charset="0"/>
                    <a:cs typeface="Karla" charset="0"/>
                  </a:rPr>
                  <a:t>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smtClean="0">
                    <a:latin typeface="Karla" charset="0"/>
                    <a:ea typeface="Karla" charset="0"/>
                    <a:cs typeface="Karla" charset="0"/>
                  </a:rPr>
                  <a:t>in </a:t>
                </a:r>
                <a:r>
                  <a:rPr lang="en-US" sz="2400" dirty="0">
                    <a:latin typeface="Karla" charset="0"/>
                    <a:ea typeface="Karla" charset="0"/>
                    <a:cs typeface="Karla" charset="0"/>
                  </a:rPr>
                  <a:t>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smtClean="0">
                    <a:latin typeface="Karla" charset="0"/>
                    <a:ea typeface="Karla" charset="0"/>
                    <a:cs typeface="Karla" charset="0"/>
                  </a:rPr>
                  <a:t>The </a:t>
                </a:r>
                <a:r>
                  <a:rPr lang="en-US" sz="2400" dirty="0">
                    <a:latin typeface="Karla" charset="0"/>
                    <a:ea typeface="Karla" charset="0"/>
                    <a:cs typeface="Karla" charset="0"/>
                  </a:rPr>
                  <a:t>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14279</TotalTime>
  <Words>2298</Words>
  <Application>Microsoft Macintosh PowerPoint</Application>
  <PresentationFormat>Widescreen</PresentationFormat>
  <Paragraphs>326</Paragraphs>
  <Slides>54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Calibri</vt:lpstr>
      <vt:lpstr>Cambria Math</vt:lpstr>
      <vt:lpstr>Courier New</vt:lpstr>
      <vt:lpstr>Karla</vt:lpstr>
      <vt:lpstr>Wingdings</vt:lpstr>
      <vt:lpstr>Arial</vt:lpstr>
      <vt:lpstr>GEC_template</vt:lpstr>
      <vt:lpstr>Lecture 17: Boosting</vt:lpstr>
      <vt:lpstr>CS109B, STAT121B, AC209B </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start with lending data </vt:lpstr>
      <vt:lpstr>AdaBoost: illustration, simple decision tree </vt:lpstr>
      <vt:lpstr>AdaBoost: illustration, errors are weighted higher </vt:lpstr>
      <vt:lpstr>AdaBoost: illustration, 2nd  tree with weighted points </vt:lpstr>
      <vt:lpstr>AdaBoost: illustration, combine the trees </vt:lpstr>
      <vt:lpstr>AdaBoost: illustration, re-weight points </vt:lpstr>
      <vt:lpstr>AdaBoost: illustration, etc </vt:lpstr>
      <vt:lpstr>Choosing the Learning Rage </vt:lpstr>
      <vt:lpstr>Final thoughts on Boosting</vt:lpstr>
      <vt:lpstr>Final thoughts on Boosting</vt:lpstr>
      <vt:lpstr>Boosting in sklearn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239</cp:revision>
  <cp:lastPrinted>2018-07-30T15:47:57Z</cp:lastPrinted>
  <dcterms:created xsi:type="dcterms:W3CDTF">2018-07-20T19:26:24Z</dcterms:created>
  <dcterms:modified xsi:type="dcterms:W3CDTF">2018-11-14T18:10:55Z</dcterms:modified>
</cp:coreProperties>
</file>